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64" r:id="rId11"/>
    <p:sldId id="29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6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7" r:id="rId38"/>
    <p:sldId id="293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aramond" panose="02020404030301010803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yo+IsTnkDKeRyFjMiwIrDPxAn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62138" y="68263"/>
            <a:ext cx="3398837" cy="1912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303213" y="2057400"/>
            <a:ext cx="6781800" cy="7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46600" rIns="93225" bIns="4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 txBox="1"/>
          <p:nvPr/>
        </p:nvSpPr>
        <p:spPr>
          <a:xfrm>
            <a:off x="4141788" y="9120188"/>
            <a:ext cx="3171825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25" tIns="46600" rIns="93225" bIns="466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2/1/2014</a:t>
            </a: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Session 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706847" y="0"/>
            <a:ext cx="1485153" cy="4741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497259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-134112" y="640081"/>
            <a:ext cx="4788409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40"/>
              <a:buFont typeface="Arial"/>
              <a:buNone/>
            </a:pPr>
            <a:r>
              <a:rPr lang="en-US" sz="814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Data Mining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140"/>
              <a:buFont typeface="Arial"/>
              <a:buNone/>
            </a:pPr>
            <a:r>
              <a:rPr lang="en-US" sz="814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37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l="14794" r="582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0" y="2755392"/>
            <a:ext cx="12192000" cy="220675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Calibri"/>
              <a:buNone/>
            </a:pPr>
            <a:br>
              <a:rPr lang="en-US" sz="5400">
                <a:solidFill>
                  <a:schemeClr val="accent2"/>
                </a:solidFill>
              </a:rPr>
            </a:br>
            <a:r>
              <a:rPr lang="en-US" sz="5400">
                <a:solidFill>
                  <a:schemeClr val="accent2"/>
                </a:solidFill>
              </a:rPr>
              <a:t>Hierarchical Clustering</a:t>
            </a:r>
            <a:br>
              <a:rPr lang="en-US" sz="5400">
                <a:solidFill>
                  <a:schemeClr val="accent2"/>
                </a:solidFill>
              </a:rPr>
            </a:br>
            <a:br>
              <a:rPr lang="en-US" sz="5400">
                <a:solidFill>
                  <a:schemeClr val="accent2"/>
                </a:solidFill>
              </a:rPr>
            </a:br>
            <a:r>
              <a:rPr lang="en-US" sz="5400" b="1">
                <a:solidFill>
                  <a:schemeClr val="accent2"/>
                </a:solidFill>
              </a:rPr>
              <a:t>Agglomerative Clustering</a:t>
            </a:r>
            <a:br>
              <a:rPr lang="en-US" sz="5400">
                <a:solidFill>
                  <a:schemeClr val="accent2"/>
                </a:solidFill>
              </a:rPr>
            </a:b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E5EEA-93FC-546F-01E2-4F8CEEF3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5" y="233043"/>
            <a:ext cx="5867708" cy="245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5EC99-2950-D2DC-A189-9A72C11E7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5" y="2976501"/>
            <a:ext cx="6180356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5" y="0"/>
            <a:ext cx="99292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6854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750" y="1149350"/>
            <a:ext cx="103505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03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042" y="5857864"/>
            <a:ext cx="3960813" cy="693737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dash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03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4710" y="5979784"/>
            <a:ext cx="3960813" cy="693737"/>
          </a:xfrm>
          <a:prstGeom prst="rect">
            <a:avLst/>
          </a:prstGeom>
          <a:noFill/>
          <a:ln w="9525" cap="flat" cmpd="sng">
            <a:solidFill>
              <a:srgbClr val="333333"/>
            </a:solidFill>
            <a:prstDash val="dash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98" y="0"/>
            <a:ext cx="937825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9908" y="5479746"/>
            <a:ext cx="4738688" cy="987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37825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2603" y="5763514"/>
            <a:ext cx="3103562" cy="587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B53E9-399C-A4FE-7A33-3D35FDD32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6" r="746" b="45149"/>
          <a:stretch/>
        </p:blipFill>
        <p:spPr>
          <a:xfrm>
            <a:off x="2011679" y="2960081"/>
            <a:ext cx="2991183" cy="1191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00A64-E7C3-28C4-A149-C1F8E9181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97" y="658367"/>
            <a:ext cx="8008184" cy="23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9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Learning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Goals</a:t>
            </a:r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4294967295"/>
          </p:nvPr>
        </p:nvSpPr>
        <p:spPr>
          <a:xfrm>
            <a:off x="188494" y="1403351"/>
            <a:ext cx="4529810" cy="172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What is Clustering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Hierarchical Clustering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K- Means Clustering</a:t>
            </a:r>
            <a:endParaRPr sz="2000">
              <a:solidFill>
                <a:schemeClr val="accent1"/>
              </a:solidFill>
            </a:endParaRPr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257" y="769441"/>
            <a:ext cx="8676982" cy="608855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/>
          <p:nvPr/>
        </p:nvSpPr>
        <p:spPr>
          <a:xfrm>
            <a:off x="0" y="0"/>
            <a:ext cx="460228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 linkage methods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/>
          <p:nvPr/>
        </p:nvSpPr>
        <p:spPr>
          <a:xfrm>
            <a:off x="2526112" y="3044279"/>
            <a:ext cx="71397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Let us work on simple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" y="219075"/>
            <a:ext cx="9829800" cy="5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70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99" y="0"/>
            <a:ext cx="9793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99" y="0"/>
            <a:ext cx="9793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030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/>
        </p:nvSpPr>
        <p:spPr>
          <a:xfrm>
            <a:off x="3881804" y="2659559"/>
            <a:ext cx="44283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University Data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" y="165100"/>
            <a:ext cx="10629900" cy="6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629900" cy="6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735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"/>
            <a:ext cx="10629900" cy="6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100"/>
            <a:ext cx="10629900" cy="6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" y="165100"/>
            <a:ext cx="10629900" cy="6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70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67" y="0"/>
            <a:ext cx="939754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19" y="0"/>
            <a:ext cx="96429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9A2DB-A3BD-3750-16EE-75C2DE94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7" y="895234"/>
            <a:ext cx="6195373" cy="2311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7A65-DC01-6814-52E2-6EED8913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3831390"/>
            <a:ext cx="6529123" cy="280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3BBF2-3BDA-3AF6-11AF-C5A83BCAE993}"/>
              </a:ext>
            </a:extLst>
          </p:cNvPr>
          <p:cNvSpPr txBox="1"/>
          <p:nvPr/>
        </p:nvSpPr>
        <p:spPr>
          <a:xfrm>
            <a:off x="7059168" y="1188720"/>
            <a:ext cx="403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Advantages of Hierarchical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F5BD3-C533-EAB5-8D23-FB8480331592}"/>
              </a:ext>
            </a:extLst>
          </p:cNvPr>
          <p:cNvSpPr txBox="1"/>
          <p:nvPr/>
        </p:nvSpPr>
        <p:spPr>
          <a:xfrm>
            <a:off x="1611630" y="4987933"/>
            <a:ext cx="292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Disadvantages of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234602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ctrTitle"/>
          </p:nvPr>
        </p:nvSpPr>
        <p:spPr>
          <a:xfrm>
            <a:off x="3035808" y="2960274"/>
            <a:ext cx="6120384" cy="93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</a:pPr>
            <a:r>
              <a:rPr lang="en-US">
                <a:solidFill>
                  <a:srgbClr val="2F5496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What is clustering?</a:t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95931" y="1685508"/>
            <a:ext cx="11937573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US" sz="2400" b="0" i="0" u="none" strike="noStrike" cap="none">
                <a:solidFill>
                  <a:srgbClr val="1F3864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400" b="0" i="0" u="none" strike="noStrike" cap="none">
              <a:solidFill>
                <a:srgbClr val="1F3864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F3864"/>
                </a:solidFill>
                <a:latin typeface="Garamond"/>
                <a:ea typeface="Garamond"/>
                <a:cs typeface="Garamond"/>
                <a:sym typeface="Garamond"/>
              </a:rPr>
              <a:t>Cluster Analysis (“data segmentation”)  is an exploratory method for identifying  homogenous groups (“clusters”) of records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3864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F3864"/>
                </a:solidFill>
                <a:latin typeface="Garamond"/>
                <a:ea typeface="Garamond"/>
                <a:cs typeface="Garamond"/>
                <a:sym typeface="Garamond"/>
              </a:rPr>
              <a:t>Similar records should belong to the same cluster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F3864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F3864"/>
                </a:solidFill>
                <a:latin typeface="Garamond"/>
                <a:ea typeface="Garamond"/>
                <a:cs typeface="Garamond"/>
                <a:sym typeface="Garamond"/>
              </a:rPr>
              <a:t>Dissimilar records should belong to different clusters </a:t>
            </a:r>
            <a:endParaRPr sz="2400" b="0" i="0" u="none" strike="noStrike" cap="none">
              <a:solidFill>
                <a:srgbClr val="1F3864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" y="42454"/>
            <a:ext cx="729256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So What and Why Clustering?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1"/>
          </p:nvPr>
        </p:nvSpPr>
        <p:spPr>
          <a:xfrm>
            <a:off x="1688201" y="2822773"/>
            <a:ext cx="8914370" cy="3289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</a:pPr>
            <a:r>
              <a:rPr lang="en-US" b="1">
                <a:solidFill>
                  <a:srgbClr val="1F3864"/>
                </a:solidFill>
              </a:rPr>
              <a:t>Understand/Discover</a:t>
            </a:r>
            <a:r>
              <a:rPr lang="en-US">
                <a:solidFill>
                  <a:srgbClr val="1F3864"/>
                </a:solidFill>
              </a:rPr>
              <a:t> structure in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</a:pPr>
            <a:r>
              <a:rPr lang="en-US" b="1">
                <a:solidFill>
                  <a:srgbClr val="1F3864"/>
                </a:solidFill>
              </a:rPr>
              <a:t>Summarize</a:t>
            </a:r>
            <a:r>
              <a:rPr lang="en-US">
                <a:solidFill>
                  <a:srgbClr val="1F3864"/>
                </a:solidFill>
              </a:rPr>
              <a:t> data points by their “</a:t>
            </a:r>
            <a:r>
              <a:rPr lang="en-US" b="1">
                <a:solidFill>
                  <a:srgbClr val="1F3864"/>
                </a:solidFill>
              </a:rPr>
              <a:t>Cluster center</a:t>
            </a:r>
            <a:r>
              <a:rPr lang="en-US">
                <a:solidFill>
                  <a:srgbClr val="1F3864"/>
                </a:solidFill>
              </a:rPr>
              <a:t>”</a:t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688201" y="1609349"/>
            <a:ext cx="7292568" cy="822834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Grouping “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things together!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1524001" y="196783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      </a:t>
            </a:r>
            <a:r>
              <a:rPr lang="en-US">
                <a:solidFill>
                  <a:schemeClr val="accent2"/>
                </a:solidFill>
              </a:rPr>
              <a:t>Nature is “naturally” organized</a:t>
            </a:r>
            <a:endParaRPr/>
          </a:p>
        </p:txBody>
      </p:sp>
      <p:pic>
        <p:nvPicPr>
          <p:cNvPr id="127" name="Google Shape;127;p6" descr="Screen Shot 2013-09-12 at 3.31.0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231" y="987859"/>
            <a:ext cx="10091351" cy="568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59"/>
              <a:buFont typeface="Calibri"/>
              <a:buNone/>
            </a:pPr>
            <a:r>
              <a:rPr lang="en-US" sz="3959">
                <a:solidFill>
                  <a:schemeClr val="accent2"/>
                </a:solidFill>
              </a:rPr>
              <a:t>What Business questions can be answered?</a:t>
            </a:r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1394656" y="1215555"/>
            <a:ext cx="8129314" cy="512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</a:t>
            </a:r>
            <a:r>
              <a:rPr lang="en-US" i="1"/>
              <a:t>ypes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pages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are there on the </a:t>
            </a:r>
            <a:r>
              <a:rPr lang="en-US" b="1">
                <a:solidFill>
                  <a:srgbClr val="0000FF"/>
                </a:solidFill>
              </a:rPr>
              <a:t>Web</a:t>
            </a:r>
            <a:r>
              <a:rPr lang="en-US"/>
              <a:t>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</a:t>
            </a:r>
            <a:r>
              <a:rPr lang="en-US" i="1"/>
              <a:t>ypes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customers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are there in my </a:t>
            </a:r>
            <a:r>
              <a:rPr lang="en-US" b="1">
                <a:solidFill>
                  <a:srgbClr val="0000FF"/>
                </a:solidFill>
              </a:rPr>
              <a:t>market</a:t>
            </a:r>
            <a:r>
              <a:rPr lang="en-US"/>
              <a:t>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</a:t>
            </a:r>
            <a:r>
              <a:rPr lang="en-US" i="1"/>
              <a:t>ypes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people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are there on a </a:t>
            </a:r>
            <a:r>
              <a:rPr lang="en-US" b="1">
                <a:solidFill>
                  <a:srgbClr val="0000FF"/>
                </a:solidFill>
              </a:rPr>
              <a:t>Social network</a:t>
            </a:r>
            <a:r>
              <a:rPr lang="en-US"/>
              <a:t>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</a:t>
            </a:r>
            <a:r>
              <a:rPr lang="en-US" i="1"/>
              <a:t>ypes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E-mails </a:t>
            </a:r>
            <a:r>
              <a:rPr lang="en-US"/>
              <a:t>in my </a:t>
            </a:r>
            <a:r>
              <a:rPr lang="en-US" b="1">
                <a:solidFill>
                  <a:srgbClr val="0000FF"/>
                </a:solidFill>
              </a:rPr>
              <a:t>Inbox</a:t>
            </a:r>
            <a:r>
              <a:rPr lang="en-US"/>
              <a:t>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</a:t>
            </a:r>
            <a:r>
              <a:rPr lang="en-US" i="1"/>
              <a:t>ypes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Genes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the </a:t>
            </a:r>
            <a:r>
              <a:rPr lang="en-US" b="1">
                <a:solidFill>
                  <a:srgbClr val="0000FF"/>
                </a:solidFill>
              </a:rPr>
              <a:t>human genome </a:t>
            </a:r>
            <a:r>
              <a:rPr lang="en-US"/>
              <a:t>has?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Clustering Genes</a:t>
            </a:r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t="12177"/>
          <a:stretch/>
        </p:blipFill>
        <p:spPr>
          <a:xfrm>
            <a:off x="1524000" y="1123857"/>
            <a:ext cx="9144000" cy="55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0FED9-E241-986D-C9A9-2EB9D8EB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87" y="504826"/>
            <a:ext cx="7337637" cy="251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AFC7E-140D-D1B9-4313-129C4F1A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2" y="3180470"/>
            <a:ext cx="7337637" cy="31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178</Words>
  <Application>Microsoft Office PowerPoint</Application>
  <PresentationFormat>Widescreen</PresentationFormat>
  <Paragraphs>37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Noto Sans Symbols</vt:lpstr>
      <vt:lpstr>Calibri</vt:lpstr>
      <vt:lpstr>Garamond</vt:lpstr>
      <vt:lpstr>Arial</vt:lpstr>
      <vt:lpstr>Office Theme</vt:lpstr>
      <vt:lpstr>PowerPoint Presentation</vt:lpstr>
      <vt:lpstr>Learning Goals</vt:lpstr>
      <vt:lpstr>PowerPoint Presentation</vt:lpstr>
      <vt:lpstr>What is clustering?</vt:lpstr>
      <vt:lpstr>So What and Why Clustering?</vt:lpstr>
      <vt:lpstr>       Nature is “naturally” organized</vt:lpstr>
      <vt:lpstr>What Business questions can be answered?</vt:lpstr>
      <vt:lpstr>Clustering Genes</vt:lpstr>
      <vt:lpstr>PowerPoint Presentation</vt:lpstr>
      <vt:lpstr> Hierarchical Clustering  Agglomerative 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Reddy Gurrala</dc:creator>
  <cp:lastModifiedBy>Trinadh Kumar Veeramachaneni</cp:lastModifiedBy>
  <cp:revision>3</cp:revision>
  <dcterms:created xsi:type="dcterms:W3CDTF">2020-06-11T02:50:16Z</dcterms:created>
  <dcterms:modified xsi:type="dcterms:W3CDTF">2023-10-17T14:40:47Z</dcterms:modified>
</cp:coreProperties>
</file>